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56" r:id="rId4"/>
    <p:sldId id="278" r:id="rId5"/>
    <p:sldId id="257" r:id="rId6"/>
    <p:sldId id="260" r:id="rId7"/>
    <p:sldId id="258" r:id="rId8"/>
    <p:sldId id="273" r:id="rId9"/>
    <p:sldId id="259" r:id="rId10"/>
    <p:sldId id="276" r:id="rId11"/>
    <p:sldId id="266" r:id="rId12"/>
    <p:sldId id="267" r:id="rId13"/>
    <p:sldId id="268" r:id="rId14"/>
    <p:sldId id="262" r:id="rId15"/>
    <p:sldId id="265" r:id="rId16"/>
    <p:sldId id="275" r:id="rId17"/>
    <p:sldId id="269" r:id="rId18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86" d="100"/>
          <a:sy n="86" d="100"/>
        </p:scale>
        <p:origin x="6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6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Las siguientes diapositivas se muestran en un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dashboard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5DE76D8C-649B-DC20-8384-B52EFA0A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69000"/>
            <a:ext cx="11997194" cy="6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A3B6CD-6518-9BB6-9829-48E31879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32" y="379038"/>
            <a:ext cx="1973464" cy="1313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0D8C5F-B722-289A-2B52-E9533A9D4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11" y="563704"/>
            <a:ext cx="1968843" cy="1313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EC08AC-87F2-751B-3641-02A230CAD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53" y="1390459"/>
            <a:ext cx="1968844" cy="13135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5DF0C5-9769-B840-B044-E34B545F7875}"/>
              </a:ext>
            </a:extLst>
          </p:cNvPr>
          <p:cNvSpPr txBox="1"/>
          <p:nvPr/>
        </p:nvSpPr>
        <p:spPr>
          <a:xfrm>
            <a:off x="281917" y="379038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Sequias: 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428F4CC-65CE-A0B0-92EC-00903580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8" y="980124"/>
            <a:ext cx="9858812" cy="55886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F58F24-66FB-8143-AE33-3A9695D65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1344"/>
            <a:ext cx="11614499" cy="63413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Tormentas: </a:t>
            </a:r>
            <a:endParaRPr lang="es-ES" dirty="0"/>
          </a:p>
        </p:txBody>
      </p:sp>
      <p:pic>
        <p:nvPicPr>
          <p:cNvPr id="8" name="Imagen 7" descr="Árbol con nubes&#10;&#10;Descripción generada automáticamente con confianza media">
            <a:extLst>
              <a:ext uri="{FF2B5EF4-FFF2-40B4-BE49-F238E27FC236}">
                <a16:creationId xmlns:a16="http://schemas.microsoft.com/office/drawing/2014/main" id="{1FD75E5F-745D-62DE-CD0F-DA8DCDEA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77" y="131344"/>
            <a:ext cx="1570818" cy="1043097"/>
          </a:xfrm>
          <a:prstGeom prst="rect">
            <a:avLst/>
          </a:prstGeom>
        </p:spPr>
      </p:pic>
      <p:pic>
        <p:nvPicPr>
          <p:cNvPr id="10" name="Imagen 9" descr="Un campo de pasto&#10;&#10;Descripción generada automáticamente">
            <a:extLst>
              <a:ext uri="{FF2B5EF4-FFF2-40B4-BE49-F238E27FC236}">
                <a16:creationId xmlns:a16="http://schemas.microsoft.com/office/drawing/2014/main" id="{98CC964D-65C2-8AF1-B196-DD120538B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1236233"/>
            <a:ext cx="1499616" cy="1069848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5B127D-F5BA-5E35-0921-806E3F497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79" y="3472762"/>
            <a:ext cx="1502845" cy="991270"/>
          </a:xfrm>
          <a:prstGeom prst="rect">
            <a:avLst/>
          </a:prstGeom>
        </p:spPr>
      </p:pic>
      <p:pic>
        <p:nvPicPr>
          <p:cNvPr id="12" name="Imagen 11" descr="Imagen que contiene edificio, exterior, pasto, heno&#10;&#10;Descripción generada automáticamente">
            <a:extLst>
              <a:ext uri="{FF2B5EF4-FFF2-40B4-BE49-F238E27FC236}">
                <a16:creationId xmlns:a16="http://schemas.microsoft.com/office/drawing/2014/main" id="{6A620F90-D539-9EFE-6E20-23178FAFA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2367873"/>
            <a:ext cx="1503886" cy="10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B18D5E45-DEC9-CA0F-17A1-1839C1B5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14894"/>
            <a:ext cx="11635985" cy="63541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Terremotos: EDA</a:t>
            </a:r>
            <a:endParaRPr lang="es-ES" dirty="0"/>
          </a:p>
        </p:txBody>
      </p:sp>
      <p:pic>
        <p:nvPicPr>
          <p:cNvPr id="6" name="Imagen 5" descr="Una casa en construcción&#10;&#10;Descripción generada automáticamente con confianza baja">
            <a:extLst>
              <a:ext uri="{FF2B5EF4-FFF2-40B4-BE49-F238E27FC236}">
                <a16:creationId xmlns:a16="http://schemas.microsoft.com/office/drawing/2014/main" id="{90B66FE0-BD02-6098-E6D6-8149F007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01696"/>
            <a:ext cx="1548384" cy="1033272"/>
          </a:xfrm>
          <a:prstGeom prst="rect">
            <a:avLst/>
          </a:prstGeom>
        </p:spPr>
      </p:pic>
      <p:pic>
        <p:nvPicPr>
          <p:cNvPr id="8" name="Imagen 7" descr="Una roca en el desierto&#10;&#10;Descripción generada automáticamente con confianza baja">
            <a:extLst>
              <a:ext uri="{FF2B5EF4-FFF2-40B4-BE49-F238E27FC236}">
                <a16:creationId xmlns:a16="http://schemas.microsoft.com/office/drawing/2014/main" id="{A0EF0E95-92B1-FF57-1252-2B5C8C84E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00" y="1360256"/>
            <a:ext cx="1555986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Inundaciones: EDA, modelo y conclusiones</a:t>
            </a:r>
            <a:endParaRPr lang="es-ES" dirty="0"/>
          </a:p>
        </p:txBody>
      </p:sp>
      <p:pic>
        <p:nvPicPr>
          <p:cNvPr id="4" name="Imagen 3" descr="Un niño con un paraguas&#10;&#10;Descripción generada automáticamente con confianza media">
            <a:extLst>
              <a:ext uri="{FF2B5EF4-FFF2-40B4-BE49-F238E27FC236}">
                <a16:creationId xmlns:a16="http://schemas.microsoft.com/office/drawing/2014/main" id="{E457F4D4-D407-C581-A83B-62255AA6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" y="192611"/>
            <a:ext cx="11520000" cy="6472777"/>
          </a:xfrm>
          <a:prstGeom prst="rect">
            <a:avLst/>
          </a:prstGeom>
        </p:spPr>
      </p:pic>
      <p:pic>
        <p:nvPicPr>
          <p:cNvPr id="6" name="Imagen 5" descr="Una casa de piedra&#10;&#10;Descripción generada automáticamente con confianza media">
            <a:extLst>
              <a:ext uri="{FF2B5EF4-FFF2-40B4-BE49-F238E27FC236}">
                <a16:creationId xmlns:a16="http://schemas.microsoft.com/office/drawing/2014/main" id="{3FAED96F-F882-FD0E-AD1F-7519DE99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95" y="136268"/>
            <a:ext cx="1740805" cy="1194796"/>
          </a:xfrm>
          <a:prstGeom prst="rect">
            <a:avLst/>
          </a:prstGeom>
        </p:spPr>
      </p:pic>
      <p:pic>
        <p:nvPicPr>
          <p:cNvPr id="8" name="Imagen 7" descr="Imagen que contiene exterior, edificio, jirafa, recinto&#10;&#10;Descripción generada automáticamente">
            <a:extLst>
              <a:ext uri="{FF2B5EF4-FFF2-40B4-BE49-F238E27FC236}">
                <a16:creationId xmlns:a16="http://schemas.microsoft.com/office/drawing/2014/main" id="{151BD2C5-8D25-B06C-BA5C-5D26A54A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10" y="311020"/>
            <a:ext cx="1729722" cy="1076387"/>
          </a:xfrm>
          <a:prstGeom prst="rect">
            <a:avLst/>
          </a:prstGeom>
        </p:spPr>
      </p:pic>
      <p:pic>
        <p:nvPicPr>
          <p:cNvPr id="10" name="Imagen 9" descr="Un grupo de personas caminando por un puente&#10;&#10;Descripción generada automáticamente">
            <a:extLst>
              <a:ext uri="{FF2B5EF4-FFF2-40B4-BE49-F238E27FC236}">
                <a16:creationId xmlns:a16="http://schemas.microsoft.com/office/drawing/2014/main" id="{6FF902BF-17F8-6667-C215-A2C476EFE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46" y="1123299"/>
            <a:ext cx="1381071" cy="11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Modelo de Negocio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Conclusiones y recomendaciones, desarrollos futuros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71EF0-C83A-9D64-9A63-8E39A519BB27}"/>
              </a:ext>
            </a:extLst>
          </p:cNvPr>
          <p:cNvSpPr txBox="1"/>
          <p:nvPr/>
        </p:nvSpPr>
        <p:spPr>
          <a:xfrm>
            <a:off x="696000" y="5490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Aprendizajes obtenidos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3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638F1D77-0AD8-4342-FB39-A49B1E11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3" y="842756"/>
            <a:ext cx="3240000" cy="2160000"/>
          </a:xfrm>
          <a:prstGeom prst="rect">
            <a:avLst/>
          </a:prstGeom>
        </p:spPr>
      </p:pic>
      <p:pic>
        <p:nvPicPr>
          <p:cNvPr id="12" name="Imagen 11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1D71812A-D2C4-6D6A-3AC9-140AEBF5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4" y="2007190"/>
            <a:ext cx="3243186" cy="21600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" y="2483603"/>
            <a:ext cx="3194403" cy="2176187"/>
          </a:xfrm>
          <a:prstGeom prst="rect">
            <a:avLst/>
          </a:prstGeom>
        </p:spPr>
      </p:pic>
      <p:pic>
        <p:nvPicPr>
          <p:cNvPr id="6" name="Imagen 5" descr="Un puente sobre un rio&#10;&#10;Descripción generada automáticamente con confianza media">
            <a:extLst>
              <a:ext uri="{FF2B5EF4-FFF2-40B4-BE49-F238E27FC236}">
                <a16:creationId xmlns:a16="http://schemas.microsoft.com/office/drawing/2014/main" id="{02731800-262C-6CCE-EB15-B5FD494C1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17985"/>
            <a:ext cx="3240000" cy="2160000"/>
          </a:xfrm>
          <a:prstGeom prst="rect">
            <a:avLst/>
          </a:prstGeom>
        </p:spPr>
      </p:pic>
      <p:pic>
        <p:nvPicPr>
          <p:cNvPr id="14" name="Imagen 1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C1DD5F70-70B6-F4F4-CEA1-C86982A75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8" y="3978607"/>
            <a:ext cx="3117331" cy="1704975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6491892" y="709820"/>
            <a:ext cx="535339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 , quizás, del nacimiento de la vida en nuestro Planeta. Nos cautivan y embelesan con su despliegue de sonidos, luces y colores. Nos aterran, cuando la fuerza de sus movimientos producen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Conscientes de las potencialidades de la Ciencia de los Datos, cabe preguntarse: ¿ Podrán técnicas como el Big Data, el Machine </a:t>
            </a:r>
            <a:r>
              <a:rPr lang="es-VE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la Inteligencia Artificial,  ayudarnos a prever y planificar respuestas ante esos desastres naturales, que nos ayuden a mitigar sus impactos en nuestro Planeta Tierra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FE5CA5-7357-41C2-8048-C2CE68F4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427" y="4947098"/>
            <a:ext cx="2866916" cy="13770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467C55-D359-0199-13A2-9393916AD370}"/>
              </a:ext>
            </a:extLst>
          </p:cNvPr>
          <p:cNvSpPr txBox="1"/>
          <p:nvPr/>
        </p:nvSpPr>
        <p:spPr>
          <a:xfrm>
            <a:off x="4319353" y="5028806"/>
            <a:ext cx="771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000" b="1" i="1" dirty="0"/>
              <a:t>Un predictor para reducir el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</p:spTree>
    <p:extLst>
      <p:ext uri="{BB962C8B-B14F-4D97-AF65-F5344CB8AC3E}">
        <p14:creationId xmlns:p14="http://schemas.microsoft.com/office/powerpoint/2010/main" val="28845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87CD09-0DA5-3C60-C664-AAF954300DB4}"/>
              </a:ext>
            </a:extLst>
          </p:cNvPr>
          <p:cNvSpPr txBox="1"/>
          <p:nvPr/>
        </p:nvSpPr>
        <p:spPr>
          <a:xfrm>
            <a:off x="966600" y="1629000"/>
            <a:ext cx="10080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Conocer la magnitud de los diferentes desastres naturales.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Comprender  su impacto humano y económico.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Desarrollar un modelo predictivo que con el que se pudiere anticipar impacto u ocurrencia de alguno de los principales desastres contenidos en el base de datos analizada.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disciplinas tales como Análisis de datos, Big Data, Machine </a:t>
            </a:r>
            <a:r>
              <a:rPr lang="es-ES" sz="2000" dirty="0" err="1"/>
              <a:t>Learning</a:t>
            </a:r>
            <a:r>
              <a:rPr lang="es-ES" sz="2000" dirty="0"/>
              <a:t> e Inteligencia Artificial.</a:t>
            </a: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3B32BDDE-7438-F22E-0417-DCD3A776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62" y="273579"/>
            <a:ext cx="5401875" cy="6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1101776" y="385481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Metodología: CRISP-DM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9832B-D2C2-D9B6-5AAB-41293C14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962296"/>
            <a:ext cx="2812687" cy="1713405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75" y="1269000"/>
            <a:ext cx="2812686" cy="2812686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E19A69C-4E38-A0B4-9110-923A868D3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56313"/>
            <a:ext cx="3600000" cy="25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B45A603-6F07-2B87-0986-235F82A8B09A}"/>
              </a:ext>
            </a:extLst>
          </p:cNvPr>
          <p:cNvSpPr txBox="1"/>
          <p:nvPr/>
        </p:nvSpPr>
        <p:spPr>
          <a:xfrm>
            <a:off x="426665" y="224656"/>
            <a:ext cx="354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Base de Datos, Fuente y Extracción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1300122"/>
            <a:ext cx="271412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488961" y="884687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EC2C034-0AFB-C0E2-00BC-3C470827934E}"/>
              </a:ext>
            </a:extLst>
          </p:cNvPr>
          <p:cNvGrpSpPr/>
          <p:nvPr/>
        </p:nvGrpSpPr>
        <p:grpSpPr>
          <a:xfrm>
            <a:off x="3288317" y="789248"/>
            <a:ext cx="8700243" cy="5685540"/>
            <a:chOff x="3202093" y="356182"/>
            <a:chExt cx="8700243" cy="568554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4D0FDE3-416E-07E3-7325-D3A0B3661CB2}"/>
                </a:ext>
              </a:extLst>
            </p:cNvPr>
            <p:cNvSpPr txBox="1"/>
            <p:nvPr/>
          </p:nvSpPr>
          <p:spPr>
            <a:xfrm>
              <a:off x="3576000" y="516353"/>
              <a:ext cx="174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Tipo de archivo</a:t>
              </a:r>
              <a:endParaRPr lang="es-ES" sz="1600" dirty="0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9A489C9-5CF6-5293-0DC3-441C47D7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484" y="900404"/>
              <a:ext cx="1164437" cy="731583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1C59124-F399-D5C7-15B4-431222F4287C}"/>
                </a:ext>
              </a:extLst>
            </p:cNvPr>
            <p:cNvSpPr txBox="1"/>
            <p:nvPr/>
          </p:nvSpPr>
          <p:spPr>
            <a:xfrm>
              <a:off x="5324682" y="516353"/>
              <a:ext cx="2017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Período que abarca</a:t>
              </a:r>
              <a:endParaRPr lang="es-ES" sz="16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B7C1834-32CF-A4B6-61C4-742F58E07479}"/>
                </a:ext>
              </a:extLst>
            </p:cNvPr>
            <p:cNvSpPr txBox="1"/>
            <p:nvPr/>
          </p:nvSpPr>
          <p:spPr>
            <a:xfrm>
              <a:off x="5176441" y="924101"/>
              <a:ext cx="2314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122 años</a:t>
              </a:r>
            </a:p>
            <a:p>
              <a:r>
                <a:rPr lang="es-VE" sz="2000" b="1" dirty="0"/>
                <a:t>1900 al 2023-05-22</a:t>
              </a:r>
              <a:endParaRPr lang="es-ES" sz="2000" b="1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C13D38D-5653-C6AE-48C8-6D759FBF3AEE}"/>
                </a:ext>
              </a:extLst>
            </p:cNvPr>
            <p:cNvSpPr txBox="1"/>
            <p:nvPr/>
          </p:nvSpPr>
          <p:spPr>
            <a:xfrm>
              <a:off x="9833838" y="516353"/>
              <a:ext cx="200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Grupos de Desastres</a:t>
              </a:r>
              <a:endParaRPr lang="es-ES" sz="16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90F7F3-6873-F6DB-97E9-BBE350066EFF}"/>
                </a:ext>
              </a:extLst>
            </p:cNvPr>
            <p:cNvSpPr txBox="1"/>
            <p:nvPr/>
          </p:nvSpPr>
          <p:spPr>
            <a:xfrm>
              <a:off x="9587995" y="862545"/>
              <a:ext cx="23143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Naturales       16.636</a:t>
              </a:r>
            </a:p>
            <a:p>
              <a:pPr algn="ctr"/>
              <a:r>
                <a:rPr lang="es-VE" sz="1600" b="1" dirty="0"/>
                <a:t>Tecnológicos    9.354</a:t>
              </a:r>
            </a:p>
            <a:p>
              <a:pPr algn="ctr"/>
              <a:r>
                <a:rPr lang="es-VE" sz="1600" b="1" dirty="0"/>
                <a:t>Complejos             14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80A2C97-38CD-E51A-D603-290CB7A1644F}"/>
                </a:ext>
              </a:extLst>
            </p:cNvPr>
            <p:cNvSpPr txBox="1"/>
            <p:nvPr/>
          </p:nvSpPr>
          <p:spPr>
            <a:xfrm>
              <a:off x="7683395" y="499476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9ADB358-CB70-14BE-C55A-21598740990F}"/>
                </a:ext>
              </a:extLst>
            </p:cNvPr>
            <p:cNvSpPr txBox="1"/>
            <p:nvPr/>
          </p:nvSpPr>
          <p:spPr>
            <a:xfrm>
              <a:off x="7683395" y="962578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26.004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3A1E06C-161C-C96E-33AA-2990D229F25B}"/>
                </a:ext>
              </a:extLst>
            </p:cNvPr>
            <p:cNvSpPr txBox="1"/>
            <p:nvPr/>
          </p:nvSpPr>
          <p:spPr>
            <a:xfrm>
              <a:off x="10085385" y="2027857"/>
              <a:ext cx="128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Subgrupos </a:t>
              </a:r>
              <a:endParaRPr lang="es-ES" sz="1600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2238DDF-24AF-89D0-A42A-49311AF351D4}"/>
                </a:ext>
              </a:extLst>
            </p:cNvPr>
            <p:cNvSpPr txBox="1"/>
            <p:nvPr/>
          </p:nvSpPr>
          <p:spPr>
            <a:xfrm>
              <a:off x="9829526" y="2414676"/>
              <a:ext cx="17376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Hidrológicos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Meteorológicos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Climatológicos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Geofísicos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Biológicos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Extra Terrestres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E3C7C5A-3F21-6BF7-6E41-13C2D894CCBB}"/>
                </a:ext>
              </a:extLst>
            </p:cNvPr>
            <p:cNvSpPr txBox="1"/>
            <p:nvPr/>
          </p:nvSpPr>
          <p:spPr>
            <a:xfrm>
              <a:off x="7670818" y="2559583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16.636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0623A04-2758-0299-C7EF-B684D4DB2F3E}"/>
                </a:ext>
              </a:extLst>
            </p:cNvPr>
            <p:cNvSpPr txBox="1"/>
            <p:nvPr/>
          </p:nvSpPr>
          <p:spPr>
            <a:xfrm>
              <a:off x="3467383" y="2455476"/>
              <a:ext cx="190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Fechas</a:t>
              </a:r>
            </a:p>
            <a:p>
              <a:pPr algn="ctr"/>
              <a:r>
                <a:rPr lang="es-VE" sz="1600" b="1" dirty="0"/>
                <a:t>Inicio</a:t>
              </a:r>
            </a:p>
            <a:p>
              <a:pPr algn="ctr"/>
              <a:r>
                <a:rPr lang="es-VE" sz="1600" b="1" dirty="0"/>
                <a:t>Final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93ECF42-BEF7-80EA-2242-244927207907}"/>
                </a:ext>
              </a:extLst>
            </p:cNvPr>
            <p:cNvSpPr txBox="1"/>
            <p:nvPr/>
          </p:nvSpPr>
          <p:spPr>
            <a:xfrm>
              <a:off x="3614243" y="4718283"/>
              <a:ext cx="17376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Continente</a:t>
              </a:r>
            </a:p>
            <a:p>
              <a:pPr algn="ctr"/>
              <a:r>
                <a:rPr lang="es-VE" sz="1600" b="1" dirty="0"/>
                <a:t>Región</a:t>
              </a:r>
            </a:p>
            <a:p>
              <a:pPr algn="ctr"/>
              <a:r>
                <a:rPr lang="es-VE" sz="1600" b="1" dirty="0"/>
                <a:t> País</a:t>
              </a:r>
            </a:p>
            <a:p>
              <a:pPr algn="ctr"/>
              <a:r>
                <a:rPr lang="es-VE" sz="1600" b="1" dirty="0"/>
                <a:t>Localidades</a:t>
              </a:r>
            </a:p>
            <a:p>
              <a:pPr algn="ctr"/>
              <a:r>
                <a:rPr lang="es-VE" sz="1600" b="1" dirty="0"/>
                <a:t>Coordenadas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FF0D55E-1E99-2C8B-A802-F5DD580B6B23}"/>
                </a:ext>
              </a:extLst>
            </p:cNvPr>
            <p:cNvSpPr txBox="1"/>
            <p:nvPr/>
          </p:nvSpPr>
          <p:spPr>
            <a:xfrm>
              <a:off x="5526591" y="2197641"/>
              <a:ext cx="1737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Tipos de Desastres</a:t>
              </a:r>
            </a:p>
            <a:p>
              <a:pPr algn="ctr"/>
              <a:r>
                <a:rPr lang="es-ES" sz="2000" b="1" dirty="0"/>
                <a:t>15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B30A6B-8744-2A46-4E16-EBA7C399A787}"/>
                </a:ext>
              </a:extLst>
            </p:cNvPr>
            <p:cNvSpPr txBox="1"/>
            <p:nvPr/>
          </p:nvSpPr>
          <p:spPr>
            <a:xfrm>
              <a:off x="3897730" y="2196298"/>
              <a:ext cx="1332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Ocurrencia</a:t>
              </a:r>
              <a:endParaRPr lang="es-ES" sz="160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41C2FE0-D777-875C-D2F7-7CA78C3B49A0}"/>
                </a:ext>
              </a:extLst>
            </p:cNvPr>
            <p:cNvSpPr txBox="1"/>
            <p:nvPr/>
          </p:nvSpPr>
          <p:spPr>
            <a:xfrm>
              <a:off x="3881575" y="4379729"/>
              <a:ext cx="1285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Localización</a:t>
              </a:r>
              <a:endParaRPr lang="es-ES" sz="1600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D9BC157-54A7-47CD-5F83-C135042C25CF}"/>
                </a:ext>
              </a:extLst>
            </p:cNvPr>
            <p:cNvSpPr txBox="1"/>
            <p:nvPr/>
          </p:nvSpPr>
          <p:spPr>
            <a:xfrm>
              <a:off x="6240607" y="4425896"/>
              <a:ext cx="116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Magnitud</a:t>
              </a:r>
              <a:endParaRPr lang="es-ES" sz="16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7D3BDA6-7F36-2011-3E86-3A9A6757260B}"/>
                </a:ext>
              </a:extLst>
            </p:cNvPr>
            <p:cNvSpPr txBox="1"/>
            <p:nvPr/>
          </p:nvSpPr>
          <p:spPr>
            <a:xfrm>
              <a:off x="5715471" y="4757975"/>
              <a:ext cx="1737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Escalas</a:t>
              </a:r>
            </a:p>
            <a:p>
              <a:pPr algn="ctr"/>
              <a:r>
                <a:rPr lang="es-VE" sz="1600" b="1" dirty="0"/>
                <a:t>Valores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79C1561-7A05-5B34-FD81-CDD057877347}"/>
                </a:ext>
              </a:extLst>
            </p:cNvPr>
            <p:cNvSpPr txBox="1"/>
            <p:nvPr/>
          </p:nvSpPr>
          <p:spPr>
            <a:xfrm>
              <a:off x="7754313" y="4425896"/>
              <a:ext cx="1737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Humano</a:t>
              </a:r>
              <a:endParaRPr lang="es-ES" sz="1600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D419ADC-EE1F-9247-14F1-87396EC5A24C}"/>
                </a:ext>
              </a:extLst>
            </p:cNvPr>
            <p:cNvSpPr txBox="1"/>
            <p:nvPr/>
          </p:nvSpPr>
          <p:spPr>
            <a:xfrm>
              <a:off x="7921439" y="4718283"/>
              <a:ext cx="17376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Muertes</a:t>
              </a:r>
            </a:p>
            <a:p>
              <a:pPr algn="ctr"/>
              <a:r>
                <a:rPr lang="es-VE" b="1" dirty="0"/>
                <a:t>Afectados</a:t>
              </a:r>
            </a:p>
            <a:p>
              <a:pPr algn="ctr"/>
              <a:r>
                <a:rPr lang="es-VE" sz="1400" b="1" dirty="0"/>
                <a:t>Heridos</a:t>
              </a:r>
            </a:p>
            <a:p>
              <a:pPr algn="ctr"/>
              <a:r>
                <a:rPr lang="es-VE" sz="1400" b="1" dirty="0"/>
                <a:t>Afectados</a:t>
              </a:r>
            </a:p>
            <a:p>
              <a:pPr algn="ctr"/>
              <a:r>
                <a:rPr lang="es-VE" sz="1400" b="1" dirty="0"/>
                <a:t>Sin Hogar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94EB9EC-47AD-A75E-8D6F-C316A1867D23}"/>
                </a:ext>
              </a:extLst>
            </p:cNvPr>
            <p:cNvSpPr txBox="1"/>
            <p:nvPr/>
          </p:nvSpPr>
          <p:spPr>
            <a:xfrm>
              <a:off x="9793155" y="4419421"/>
              <a:ext cx="190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Económico</a:t>
              </a:r>
              <a:endParaRPr lang="es-ES" sz="1600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DA77176-A6E3-089E-9A4D-63CEF9BA3243}"/>
                </a:ext>
              </a:extLst>
            </p:cNvPr>
            <p:cNvSpPr txBox="1"/>
            <p:nvPr/>
          </p:nvSpPr>
          <p:spPr>
            <a:xfrm>
              <a:off x="9876358" y="4764450"/>
              <a:ext cx="17376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Costos Reparación y Construcción a valor Actual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DACFF68-0453-165E-A15A-77AC2C8B2156}"/>
                </a:ext>
              </a:extLst>
            </p:cNvPr>
            <p:cNvSpPr txBox="1"/>
            <p:nvPr/>
          </p:nvSpPr>
          <p:spPr>
            <a:xfrm>
              <a:off x="7703675" y="2182252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52D174D-1E63-81C2-093B-E498F0A946EA}"/>
                </a:ext>
              </a:extLst>
            </p:cNvPr>
            <p:cNvCxnSpPr>
              <a:cxnSpLocks/>
            </p:cNvCxnSpPr>
            <p:nvPr/>
          </p:nvCxnSpPr>
          <p:spPr>
            <a:xfrm>
              <a:off x="3216000" y="499476"/>
              <a:ext cx="8481755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42030842-2E9F-4072-EC79-AB82A32582A5}"/>
                </a:ext>
              </a:extLst>
            </p:cNvPr>
            <p:cNvCxnSpPr/>
            <p:nvPr/>
          </p:nvCxnSpPr>
          <p:spPr>
            <a:xfrm>
              <a:off x="11697755" y="540868"/>
              <a:ext cx="0" cy="1641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F22ECAFD-E91B-D0A4-960B-DDCA712A89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6000" y="2182252"/>
              <a:ext cx="8481755" cy="15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2940EEA8-EF2F-702B-27A0-E14925881336}"/>
                </a:ext>
              </a:extLst>
            </p:cNvPr>
            <p:cNvCxnSpPr/>
            <p:nvPr/>
          </p:nvCxnSpPr>
          <p:spPr>
            <a:xfrm>
              <a:off x="3216000" y="2197641"/>
              <a:ext cx="0" cy="231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26C75B24-EADE-FD7C-5769-5C977222F5AF}"/>
                </a:ext>
              </a:extLst>
            </p:cNvPr>
            <p:cNvCxnSpPr/>
            <p:nvPr/>
          </p:nvCxnSpPr>
          <p:spPr>
            <a:xfrm flipV="1">
              <a:off x="3216000" y="4425896"/>
              <a:ext cx="8351137" cy="8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riángulo isósceles 45">
              <a:extLst>
                <a:ext uri="{FF2B5EF4-FFF2-40B4-BE49-F238E27FC236}">
                  <a16:creationId xmlns:a16="http://schemas.microsoft.com/office/drawing/2014/main" id="{01B90447-3CA4-4A3A-6FD3-CBA3BA190394}"/>
                </a:ext>
              </a:extLst>
            </p:cNvPr>
            <p:cNvSpPr/>
            <p:nvPr/>
          </p:nvSpPr>
          <p:spPr>
            <a:xfrm rot="5400000">
              <a:off x="11517935" y="4354786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Triángulo isósceles 46">
              <a:extLst>
                <a:ext uri="{FF2B5EF4-FFF2-40B4-BE49-F238E27FC236}">
                  <a16:creationId xmlns:a16="http://schemas.microsoft.com/office/drawing/2014/main" id="{1519CF9F-8255-6DAF-D125-CE54A47148EB}"/>
                </a:ext>
              </a:extLst>
            </p:cNvPr>
            <p:cNvSpPr/>
            <p:nvPr/>
          </p:nvSpPr>
          <p:spPr>
            <a:xfrm rot="5400000">
              <a:off x="3134371" y="423904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336000" y="221161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Proceso</a:t>
            </a:r>
            <a:endParaRPr lang="es-ES" sz="2400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43519" y="3278782"/>
            <a:ext cx="930028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3A77BEE8-E194-2010-B7C4-2681488AA4B7}"/>
              </a:ext>
            </a:extLst>
          </p:cNvPr>
          <p:cNvSpPr/>
          <p:nvPr/>
        </p:nvSpPr>
        <p:spPr>
          <a:xfrm rot="10800000">
            <a:off x="6131618" y="5040563"/>
            <a:ext cx="850632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5F638AF-CC0E-7459-76E3-A60063C182C6}"/>
              </a:ext>
            </a:extLst>
          </p:cNvPr>
          <p:cNvSpPr/>
          <p:nvPr/>
        </p:nvSpPr>
        <p:spPr>
          <a:xfrm rot="5400000">
            <a:off x="8982324" y="4301229"/>
            <a:ext cx="707863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914373" y="3824770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 y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687CEC-3602-8832-94DB-CD4D242AB79B}"/>
              </a:ext>
            </a:extLst>
          </p:cNvPr>
          <p:cNvSpPr txBox="1"/>
          <p:nvPr/>
        </p:nvSpPr>
        <p:spPr>
          <a:xfrm>
            <a:off x="1056000" y="54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EDA de base de datos completa de Desastres Naturales, pegado sencillo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6B5F2-6835-F442-058E-A92B5F06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14400"/>
            <a:ext cx="106547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630</Words>
  <Application>Microsoft Office PowerPoint</Application>
  <PresentationFormat>Panorámica</PresentationFormat>
  <Paragraphs>104</Paragraphs>
  <Slides>17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19</cp:revision>
  <cp:lastPrinted>2023-07-25T12:45:54Z</cp:lastPrinted>
  <dcterms:created xsi:type="dcterms:W3CDTF">2023-07-21T08:34:11Z</dcterms:created>
  <dcterms:modified xsi:type="dcterms:W3CDTF">2023-07-26T13:55:07Z</dcterms:modified>
</cp:coreProperties>
</file>